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3" r:id="rId4"/>
    <p:sldId id="269" r:id="rId5"/>
    <p:sldId id="272" r:id="rId6"/>
    <p:sldId id="275" r:id="rId7"/>
    <p:sldId id="276" r:id="rId8"/>
    <p:sldId id="277" r:id="rId9"/>
    <p:sldId id="278" r:id="rId10"/>
    <p:sldId id="279" r:id="rId11"/>
    <p:sldId id="308" r:id="rId12"/>
    <p:sldId id="270" r:id="rId13"/>
    <p:sldId id="280" r:id="rId14"/>
    <p:sldId id="281" r:id="rId15"/>
    <p:sldId id="282" r:id="rId16"/>
    <p:sldId id="283" r:id="rId17"/>
    <p:sldId id="284" r:id="rId18"/>
    <p:sldId id="285" r:id="rId19"/>
    <p:sldId id="271" r:id="rId20"/>
    <p:sldId id="286" r:id="rId21"/>
    <p:sldId id="291" r:id="rId22"/>
    <p:sldId id="287" r:id="rId23"/>
    <p:sldId id="301" r:id="rId24"/>
    <p:sldId id="289" r:id="rId25"/>
    <p:sldId id="290" r:id="rId26"/>
    <p:sldId id="292" r:id="rId27"/>
    <p:sldId id="293" r:id="rId28"/>
    <p:sldId id="294" r:id="rId29"/>
    <p:sldId id="295" r:id="rId30"/>
    <p:sldId id="296" r:id="rId31"/>
    <p:sldId id="297" r:id="rId32"/>
    <p:sldId id="307" r:id="rId33"/>
    <p:sldId id="258" r:id="rId34"/>
    <p:sldId id="304" r:id="rId35"/>
    <p:sldId id="302" r:id="rId36"/>
    <p:sldId id="300" r:id="rId37"/>
    <p:sldId id="259" r:id="rId38"/>
    <p:sldId id="305" r:id="rId39"/>
    <p:sldId id="298" r:id="rId40"/>
    <p:sldId id="299" r:id="rId41"/>
    <p:sldId id="309" r:id="rId42"/>
    <p:sldId id="310" r:id="rId43"/>
    <p:sldId id="262" r:id="rId44"/>
    <p:sldId id="306" r:id="rId45"/>
    <p:sldId id="261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42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CC8F3-D61B-ACC4-C1EC-60793C52B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D8D849-BB70-E105-DA29-9E38AE083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C9842-E1C6-B8CB-A0C2-986D09F2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6DE00-3BDB-91CE-D5C6-E8C21515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3394C-66B9-7618-4507-F13A5138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05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599F1-CF93-42C0-41F1-53F82676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FF93520-3F5F-C651-F3A4-7E1ABC0DE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CA7196-438F-3275-EBE4-CAF98C98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6AC11D-A5CD-598C-4215-F39590FC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ECAC50-8CD0-2F90-3F66-87BD4389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53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E82B81-02A5-BD95-23FF-3908C10B4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01D5F2E-A7E6-B1D4-AB97-CE115EDED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46AF92-8766-A4E3-2075-A76587D1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2DD3E3-2FE1-3408-0758-0CF0FCEB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C5EFE-F824-5599-AF51-A468370C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1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4D2E2-F9CD-72A7-1850-F22A8333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49211E-9B2C-6FEE-015F-935BCED7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4CCE22-7336-5314-8FF6-A1037AF3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139E7-C69D-DF9E-D48C-E5DA70D7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D31025-6EEE-D94C-92A9-6AF1AA56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65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1AC52-D71A-3E5D-0746-05DC4C85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0076E6-1DD3-8F96-46E4-2D64BBB7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43AD4E-9EE9-91D9-9039-06E0D5E1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CC1644-DB8B-64EF-CE5E-FB75B17A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987D95-88DA-A931-09B6-3B2149BF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4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032AE-A0D3-F912-F669-F66AAC58A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34187E-2040-F143-87B8-FC2AD0BCE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A3D884-562C-5DA4-C545-EFFC56434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E77268-4A5F-0066-B5E2-D2EEEC9E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D88980-3C63-9756-920B-2C0802F1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8360D1-C7D4-A1CF-8E20-ECE872B1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4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1B944-770C-8DA6-0536-DB00089A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991DA7-21EE-0F68-4E93-FEB7D89C6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D71534-4F0B-DE64-F0D3-CDD285FB1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EB5DE2-23FB-1220-F698-0A0B336A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3F3A94-333B-71F9-CAD0-636A784F2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3373BC-1BCB-4B77-FF76-14BC98AC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8B64FB-68EF-4D42-B22F-A3F3FED4F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4081F4-785A-42B9-0531-CA774B68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98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BBEC8-8448-4C6D-613A-7F857264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EA7C09-A004-33F5-60FC-829486F6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D53233-5481-A615-9D4D-B6042411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843481-FC4F-F86F-1D00-8E4063DB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81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BA3201-605D-3C48-5C14-ECE8C8B2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7EFD05-BD46-FDA8-F89F-72209297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EA159D-80CE-8279-062F-C33C89CF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04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88AE8-BF86-273E-D11E-747FEDC5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521005-46BD-6925-B05A-71F8695FD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91C3EB-7CEE-107B-4E61-BBCBDE928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77E0B7-0F80-4FC5-BC53-841004D4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B6E56D4-26AD-39AE-606F-D9B418E4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B0C98A-41ED-638A-D156-5DC27BA8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0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1B49E-ED7F-874F-95EF-090F3E44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FC022D-5566-4D96-3FA4-2638C8D75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EAD3EF-7780-887A-06FC-7EA46E1E5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56C7C-1930-1820-8A9B-B98052E0F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965F33-C412-B0B3-F3B5-8805C985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3ED5A1-0F12-C686-27E4-56E66A436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73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27B98C3-21B0-3747-4E65-CE0DA5FE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03E907-38C8-4272-958D-46C4899AA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775CE8-1569-5A4A-ECF1-F7A4FF11E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F5ECC-2DB8-4256-9357-751FCE721EF2}" type="datetimeFigureOut">
              <a:rPr lang="de-DE" smtClean="0"/>
              <a:t>28.06.2023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DE1F1F-1617-846D-AB3B-ACA8BCBD8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91B08B-9D4A-C735-4405-28F078BA7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0FA3E-3B11-497F-90F9-63DC73112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94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506" y="3311631"/>
            <a:ext cx="8708573" cy="1067341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DE" sz="4800" b="1" dirty="0" err="1"/>
              <a:t>Hoymiles</a:t>
            </a:r>
            <a:r>
              <a:rPr lang="de-DE" sz="4800" b="1" dirty="0"/>
              <a:t> Produkt Training </a:t>
            </a:r>
            <a:br>
              <a:rPr lang="de-DE" sz="4800" b="1" dirty="0"/>
            </a:br>
            <a:br>
              <a:rPr lang="de-DE" sz="4800" dirty="0">
                <a:solidFill>
                  <a:schemeClr val="tx1">
                    <a:alpha val="55000"/>
                  </a:schemeClr>
                </a:solidFill>
              </a:rPr>
            </a:br>
            <a:endParaRPr lang="de-DE" sz="48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506" y="4588094"/>
            <a:ext cx="6987658" cy="914400"/>
          </a:xfrm>
        </p:spPr>
        <p:txBody>
          <a:bodyPr>
            <a:normAutofit/>
          </a:bodyPr>
          <a:lstStyle/>
          <a:p>
            <a:pPr algn="l"/>
            <a:r>
              <a:rPr lang="de-DE" sz="2800" b="1" dirty="0">
                <a:latin typeface="+mj-lt"/>
                <a:ea typeface="+mj-ea"/>
                <a:cs typeface="+mj-cs"/>
              </a:rPr>
              <a:t>Micro Wechselrichter HM + HMS + HMT Serie</a:t>
            </a:r>
          </a:p>
          <a:p>
            <a:pPr algn="l"/>
            <a:endParaRPr lang="de-DE" sz="18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06" y="888135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B507F6B-8AE8-4BA3-F574-F061B36C6B13}"/>
              </a:ext>
            </a:extLst>
          </p:cNvPr>
          <p:cNvSpPr txBox="1">
            <a:spLocks/>
          </p:cNvSpPr>
          <p:nvPr/>
        </p:nvSpPr>
        <p:spPr>
          <a:xfrm>
            <a:off x="5187917" y="1692492"/>
            <a:ext cx="3225608" cy="634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/>
              <a:t>Solar Experten seit 2009</a:t>
            </a:r>
          </a:p>
        </p:txBody>
      </p:sp>
      <p:pic>
        <p:nvPicPr>
          <p:cNvPr id="6" name="Grafik 5" descr="Ein Bild, das Schrift, Grafiken, Logo, weiß enthält.&#10;&#10;Automatisch generierte Beschreibung">
            <a:extLst>
              <a:ext uri="{FF2B5EF4-FFF2-40B4-BE49-F238E27FC236}">
                <a16:creationId xmlns:a16="http://schemas.microsoft.com/office/drawing/2014/main" id="{351513FF-2FCD-B147-1021-5D7262E61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9" y="2001523"/>
            <a:ext cx="3225608" cy="14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S-Miles Cloud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EB2A058A-8160-EB62-1E7C-73A77CB2B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99" y="847376"/>
            <a:ext cx="6929898" cy="52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3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4181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S-Miles Cloud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Benutzerkonto anlegen</a:t>
            </a:r>
          </a:p>
        </p:txBody>
      </p:sp>
      <p:pic>
        <p:nvPicPr>
          <p:cNvPr id="11" name="Grafik 10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B4D487EE-F6BB-7329-AA58-D02A8BFA0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15" y="1412515"/>
            <a:ext cx="4732570" cy="40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6026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Micro Wechselrichter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 Serie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67B6B4-D89B-4E1E-2101-F82AA56CBCB0}"/>
              </a:ext>
            </a:extLst>
          </p:cNvPr>
          <p:cNvSpPr txBox="1"/>
          <p:nvPr/>
        </p:nvSpPr>
        <p:spPr>
          <a:xfrm>
            <a:off x="739302" y="34876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HMS Serie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498F83-BA2E-A361-EA7B-F18ADA65FD87}"/>
              </a:ext>
            </a:extLst>
          </p:cNvPr>
          <p:cNvSpPr txBox="1"/>
          <p:nvPr/>
        </p:nvSpPr>
        <p:spPr>
          <a:xfrm>
            <a:off x="739302" y="4226015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HMT Serie</a:t>
            </a:r>
          </a:p>
        </p:txBody>
      </p:sp>
    </p:spTree>
    <p:extLst>
      <p:ext uri="{BB962C8B-B14F-4D97-AF65-F5344CB8AC3E}">
        <p14:creationId xmlns:p14="http://schemas.microsoft.com/office/powerpoint/2010/main" val="39317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HMS-300/350/400/450/500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1T: 1 Solarmodul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 MPPT</a:t>
            </a:r>
          </a:p>
        </p:txBody>
      </p:sp>
      <p:pic>
        <p:nvPicPr>
          <p:cNvPr id="16" name="Grafik 15" descr="Ein Bild, das Waffe enthält.&#10;&#10;Automatisch generierte Beschreibung">
            <a:extLst>
              <a:ext uri="{FF2B5EF4-FFF2-40B4-BE49-F238E27FC236}">
                <a16:creationId xmlns:a16="http://schemas.microsoft.com/office/drawing/2014/main" id="{63A4BC83-A439-6132-B6FC-E470B154C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31" y="33512"/>
            <a:ext cx="5631946" cy="67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HMS-600/700/800/900/1000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2T: 2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 MPPTs</a:t>
            </a:r>
          </a:p>
        </p:txBody>
      </p:sp>
      <p:pic>
        <p:nvPicPr>
          <p:cNvPr id="6" name="Grafik 5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30F69D68-3F41-43C6-E406-E0DC8C92D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10" y="55175"/>
            <a:ext cx="5623041" cy="67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HMS-1600/1800/2000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4T: 4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4 MPPTs</a:t>
            </a:r>
          </a:p>
        </p:txBody>
      </p:sp>
      <p:pic>
        <p:nvPicPr>
          <p:cNvPr id="8" name="Grafik 7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D4FE9FBB-082C-B085-1EE2-2FE549A00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58" y="53858"/>
            <a:ext cx="5625235" cy="67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Zubehöre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T-Verbinder+2m Kabel, 2xEntsperrwerkzeug, Busendkappe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Neue Zubehöre ab 08.2023</a:t>
            </a:r>
          </a:p>
        </p:txBody>
      </p:sp>
      <p:pic>
        <p:nvPicPr>
          <p:cNvPr id="6" name="Grafik 5" descr="Ein Bild, das Stif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6CEC6200-B911-E6CC-832A-F0969C513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31" y="3395488"/>
            <a:ext cx="2274146" cy="2728975"/>
          </a:xfrm>
          <a:prstGeom prst="rect">
            <a:avLst/>
          </a:prstGeom>
        </p:spPr>
      </p:pic>
      <p:pic>
        <p:nvPicPr>
          <p:cNvPr id="13" name="Grafik 12" descr="Ein Bild, das Werkzeug, Handwerkzeug, Schraubenschlüssel enthält.&#10;&#10;Automatisch generierte Beschreibung">
            <a:extLst>
              <a:ext uri="{FF2B5EF4-FFF2-40B4-BE49-F238E27FC236}">
                <a16:creationId xmlns:a16="http://schemas.microsoft.com/office/drawing/2014/main" id="{F6173E1C-BE0B-193B-F54F-27ADD0616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24" y="457196"/>
            <a:ext cx="2265275" cy="2718330"/>
          </a:xfrm>
          <a:prstGeom prst="rect">
            <a:avLst/>
          </a:prstGeom>
        </p:spPr>
      </p:pic>
      <p:pic>
        <p:nvPicPr>
          <p:cNvPr id="15" name="Grafik 14" descr="Ein Bild, das Kabel, Verbindungsstück enthält.&#10;&#10;Automatisch generierte Beschreibung">
            <a:extLst>
              <a:ext uri="{FF2B5EF4-FFF2-40B4-BE49-F238E27FC236}">
                <a16:creationId xmlns:a16="http://schemas.microsoft.com/office/drawing/2014/main" id="{CB02B9DD-A9D4-0D7A-9765-D5F71957F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78" y="416847"/>
            <a:ext cx="2298899" cy="275867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211BEB5-B67E-35AD-7F4B-C441475AE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24" y="3429000"/>
            <a:ext cx="2265275" cy="27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DTU-S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nur für HMS/HMT</a:t>
            </a:r>
          </a:p>
        </p:txBody>
      </p:sp>
      <p:pic>
        <p:nvPicPr>
          <p:cNvPr id="8" name="Grafik 7" descr="Ein Bild, das Router enthält.&#10;&#10;Automatisch generierte Beschreibung">
            <a:extLst>
              <a:ext uri="{FF2B5EF4-FFF2-40B4-BE49-F238E27FC236}">
                <a16:creationId xmlns:a16="http://schemas.microsoft.com/office/drawing/2014/main" id="{5ED8DEC2-30F1-35A5-49DB-43D3A6C06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32" y="1571849"/>
            <a:ext cx="2312312" cy="2773908"/>
          </a:xfrm>
          <a:prstGeom prst="rect">
            <a:avLst/>
          </a:prstGeom>
        </p:spPr>
      </p:pic>
      <p:pic>
        <p:nvPicPr>
          <p:cNvPr id="14" name="Grafik 13" descr="Ein Bild, das USB-Laufwerk, Smartphone enthält.&#10;&#10;Automatisch generierte Beschreibung">
            <a:extLst>
              <a:ext uri="{FF2B5EF4-FFF2-40B4-BE49-F238E27FC236}">
                <a16:creationId xmlns:a16="http://schemas.microsoft.com/office/drawing/2014/main" id="{24E642E7-7D54-57A2-169C-0ED1CFD5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05" y="1571849"/>
            <a:ext cx="2311590" cy="2773908"/>
          </a:xfrm>
          <a:prstGeom prst="rect">
            <a:avLst/>
          </a:prstGeom>
        </p:spPr>
      </p:pic>
      <p:pic>
        <p:nvPicPr>
          <p:cNvPr id="18" name="Grafik 17" descr="Ein Bild, das Smartphone enthält.&#10;&#10;Automatisch generierte Beschreibung">
            <a:extLst>
              <a:ext uri="{FF2B5EF4-FFF2-40B4-BE49-F238E27FC236}">
                <a16:creationId xmlns:a16="http://schemas.microsoft.com/office/drawing/2014/main" id="{F22FC09E-51D3-1D98-B0B9-E1AC6A03D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79" y="1571849"/>
            <a:ext cx="2311590" cy="27739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6396A0C-AF4B-0378-7BF4-06585DB89682}"/>
              </a:ext>
            </a:extLst>
          </p:cNvPr>
          <p:cNvSpPr txBox="1"/>
          <p:nvPr/>
        </p:nvSpPr>
        <p:spPr>
          <a:xfrm>
            <a:off x="4953303" y="4808548"/>
            <a:ext cx="2691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Wlite</a:t>
            </a:r>
            <a:r>
              <a:rPr lang="de-DE" sz="2800" dirty="0">
                <a:solidFill>
                  <a:schemeClr val="bg1"/>
                </a:solidFill>
              </a:rPr>
              <a:t>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4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(ohne Netzteil)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B1E9D9-2DBC-447E-E767-9FE351B85D8A}"/>
              </a:ext>
            </a:extLst>
          </p:cNvPr>
          <p:cNvSpPr txBox="1"/>
          <p:nvPr/>
        </p:nvSpPr>
        <p:spPr>
          <a:xfrm>
            <a:off x="7312669" y="4808548"/>
            <a:ext cx="2989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Lite-S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(mit Netzteil)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5259BE7-621B-7D18-7173-CBBB41F33675}"/>
              </a:ext>
            </a:extLst>
          </p:cNvPr>
          <p:cNvSpPr txBox="1"/>
          <p:nvPr/>
        </p:nvSpPr>
        <p:spPr>
          <a:xfrm>
            <a:off x="9752335" y="4770747"/>
            <a:ext cx="298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Pro-S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</a:p>
        </p:txBody>
      </p:sp>
    </p:spTree>
    <p:extLst>
      <p:ext uri="{BB962C8B-B14F-4D97-AF65-F5344CB8AC3E}">
        <p14:creationId xmlns:p14="http://schemas.microsoft.com/office/powerpoint/2010/main" val="34440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11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HMS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S-Miles Cloud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EB2A058A-8160-EB62-1E7C-73A77CB2B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99" y="847376"/>
            <a:ext cx="6929898" cy="52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6026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Micro Wechselrichter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 Serie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67B6B4-D89B-4E1E-2101-F82AA56CBCB0}"/>
              </a:ext>
            </a:extLst>
          </p:cNvPr>
          <p:cNvSpPr txBox="1"/>
          <p:nvPr/>
        </p:nvSpPr>
        <p:spPr>
          <a:xfrm>
            <a:off x="739302" y="34876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HMS Serie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498F83-BA2E-A361-EA7B-F18ADA65FD87}"/>
              </a:ext>
            </a:extLst>
          </p:cNvPr>
          <p:cNvSpPr txBox="1"/>
          <p:nvPr/>
        </p:nvSpPr>
        <p:spPr>
          <a:xfrm>
            <a:off x="739302" y="4226015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HMT Serie</a:t>
            </a:r>
          </a:p>
        </p:txBody>
      </p:sp>
    </p:spTree>
    <p:extLst>
      <p:ext uri="{BB962C8B-B14F-4D97-AF65-F5344CB8AC3E}">
        <p14:creationId xmlns:p14="http://schemas.microsoft.com/office/powerpoint/2010/main" val="33417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44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Über </a:t>
            </a:r>
            <a:r>
              <a:rPr lang="de-DE" sz="3600" dirty="0" err="1">
                <a:solidFill>
                  <a:schemeClr val="bg1"/>
                </a:solidFill>
              </a:rPr>
              <a:t>Hoymiles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1" y="2701992"/>
            <a:ext cx="87397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2012 Gründer Prof. Dr. Yang  Geb. in 1981 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Uni Unternehmer Projekt Zhejiang Universität 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Entwicklung Micro Inverter seit 2012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Eigenforschung und Eigene Produktion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Sehr strikte Qualitätskontrolle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Junges Unternehmen mit starken Ingenieure Charakter</a:t>
            </a:r>
          </a:p>
        </p:txBody>
      </p:sp>
      <p:pic>
        <p:nvPicPr>
          <p:cNvPr id="14" name="Grafik 13" descr="Ein Bild, das Menschliches Gesicht, Person, Kleidung, Screenshot enthält.&#10;&#10;Automatisch generierte Beschreibung">
            <a:extLst>
              <a:ext uri="{FF2B5EF4-FFF2-40B4-BE49-F238E27FC236}">
                <a16:creationId xmlns:a16="http://schemas.microsoft.com/office/drawing/2014/main" id="{FBA2375D-4EE8-7C74-D33E-A4A524189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066" y="1266046"/>
            <a:ext cx="2889398" cy="19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6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HMT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HMT 1600/1800/2000-4T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4T: 4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3-phasig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 MPPTs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ab 08.2023</a:t>
            </a:r>
          </a:p>
        </p:txBody>
      </p:sp>
      <p:pic>
        <p:nvPicPr>
          <p:cNvPr id="13" name="Grafik 12" descr="Ein Bild, das Kopierer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A40146B-BC2B-8EA4-7BC5-6F1D1CFC9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35" y="65314"/>
            <a:ext cx="6059156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1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6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HMT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HMT 1600/1800/2250-6T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6T: 6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3-phasig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3 MPPTs</a:t>
            </a:r>
          </a:p>
        </p:txBody>
      </p:sp>
      <p:pic>
        <p:nvPicPr>
          <p:cNvPr id="6" name="Grafik 5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2821D057-FA1A-1EA1-4C96-3FB4FF0C8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48" y="41006"/>
            <a:ext cx="5646655" cy="67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6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HMT Serie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E6067C-FF03-529D-159D-650132BED879}"/>
              </a:ext>
            </a:extLst>
          </p:cNvPr>
          <p:cNvSpPr txBox="1"/>
          <p:nvPr/>
        </p:nvSpPr>
        <p:spPr>
          <a:xfrm>
            <a:off x="739302" y="2862153"/>
            <a:ext cx="4954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Zubehöre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T-Verbinder+3m Kabel, 2xEntsperrwerkzeug, Busendkappe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Neue Zubehör geplant</a:t>
            </a:r>
          </a:p>
        </p:txBody>
      </p:sp>
      <p:pic>
        <p:nvPicPr>
          <p:cNvPr id="12" name="Grafik 11" descr="Ein Bild, das Kabel enthält.&#10;&#10;Automatisch generierte Beschreibung">
            <a:extLst>
              <a:ext uri="{FF2B5EF4-FFF2-40B4-BE49-F238E27FC236}">
                <a16:creationId xmlns:a16="http://schemas.microsoft.com/office/drawing/2014/main" id="{ED964128-0C25-1EB7-A096-7F5EC1287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41" y="478457"/>
            <a:ext cx="2157167" cy="2588600"/>
          </a:xfrm>
          <a:prstGeom prst="rect">
            <a:avLst/>
          </a:prstGeom>
        </p:spPr>
      </p:pic>
      <p:pic>
        <p:nvPicPr>
          <p:cNvPr id="14" name="Grafik 13" descr="Ein Bild, das Backblech, Küchenutensilien enthält.&#10;&#10;Automatisch generierte Beschreibung">
            <a:extLst>
              <a:ext uri="{FF2B5EF4-FFF2-40B4-BE49-F238E27FC236}">
                <a16:creationId xmlns:a16="http://schemas.microsoft.com/office/drawing/2014/main" id="{B9E819E7-D268-031B-C9D3-5D22F0D5F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43" y="478457"/>
            <a:ext cx="2157167" cy="2588600"/>
          </a:xfrm>
          <a:prstGeom prst="rect">
            <a:avLst/>
          </a:prstGeom>
        </p:spPr>
      </p:pic>
      <p:pic>
        <p:nvPicPr>
          <p:cNvPr id="16" name="Grafik 15" descr="Ein Bild, das Kopfhörer enthält.&#10;&#10;Automatisch generierte Beschreibung">
            <a:extLst>
              <a:ext uri="{FF2B5EF4-FFF2-40B4-BE49-F238E27FC236}">
                <a16:creationId xmlns:a16="http://schemas.microsoft.com/office/drawing/2014/main" id="{DC8B0D4C-3CCB-CE7E-C5F9-3C17F00E1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243" y="3383735"/>
            <a:ext cx="2157167" cy="2588600"/>
          </a:xfrm>
          <a:prstGeom prst="rect">
            <a:avLst/>
          </a:prstGeom>
        </p:spPr>
      </p:pic>
      <p:pic>
        <p:nvPicPr>
          <p:cNvPr id="18" name="Grafik 17" descr="Ein Bild, das Logo, Design enthält.&#10;&#10;Automatisch generierte Beschreibung">
            <a:extLst>
              <a:ext uri="{FF2B5EF4-FFF2-40B4-BE49-F238E27FC236}">
                <a16:creationId xmlns:a16="http://schemas.microsoft.com/office/drawing/2014/main" id="{9D816A5E-0023-9A91-6516-F98DA235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41" y="3364573"/>
            <a:ext cx="2139376" cy="25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96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HMT Serie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DTU-S</a:t>
            </a:r>
          </a:p>
        </p:txBody>
      </p:sp>
      <p:pic>
        <p:nvPicPr>
          <p:cNvPr id="8" name="Grafik 7" descr="Ein Bild, das Router enthält.&#10;&#10;Automatisch generierte Beschreibung">
            <a:extLst>
              <a:ext uri="{FF2B5EF4-FFF2-40B4-BE49-F238E27FC236}">
                <a16:creationId xmlns:a16="http://schemas.microsoft.com/office/drawing/2014/main" id="{5ED8DEC2-30F1-35A5-49DB-43D3A6C06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32" y="1571849"/>
            <a:ext cx="2312312" cy="2773908"/>
          </a:xfrm>
          <a:prstGeom prst="rect">
            <a:avLst/>
          </a:prstGeom>
        </p:spPr>
      </p:pic>
      <p:pic>
        <p:nvPicPr>
          <p:cNvPr id="14" name="Grafik 13" descr="Ein Bild, das USB-Laufwerk, Smartphone enthält.&#10;&#10;Automatisch generierte Beschreibung">
            <a:extLst>
              <a:ext uri="{FF2B5EF4-FFF2-40B4-BE49-F238E27FC236}">
                <a16:creationId xmlns:a16="http://schemas.microsoft.com/office/drawing/2014/main" id="{24E642E7-7D54-57A2-169C-0ED1CFD5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05" y="1571849"/>
            <a:ext cx="2311590" cy="2773908"/>
          </a:xfrm>
          <a:prstGeom prst="rect">
            <a:avLst/>
          </a:prstGeom>
        </p:spPr>
      </p:pic>
      <p:pic>
        <p:nvPicPr>
          <p:cNvPr id="18" name="Grafik 17" descr="Ein Bild, das Smartphone enthält.&#10;&#10;Automatisch generierte Beschreibung">
            <a:extLst>
              <a:ext uri="{FF2B5EF4-FFF2-40B4-BE49-F238E27FC236}">
                <a16:creationId xmlns:a16="http://schemas.microsoft.com/office/drawing/2014/main" id="{F22FC09E-51D3-1D98-B0B9-E1AC6A03D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79" y="1571849"/>
            <a:ext cx="2311590" cy="27739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6396A0C-AF4B-0378-7BF4-06585DB89682}"/>
              </a:ext>
            </a:extLst>
          </p:cNvPr>
          <p:cNvSpPr txBox="1"/>
          <p:nvPr/>
        </p:nvSpPr>
        <p:spPr>
          <a:xfrm>
            <a:off x="4953303" y="4808548"/>
            <a:ext cx="26918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Wlite</a:t>
            </a:r>
            <a:r>
              <a:rPr lang="de-DE" sz="2800" dirty="0">
                <a:solidFill>
                  <a:schemeClr val="bg1"/>
                </a:solidFill>
              </a:rPr>
              <a:t>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4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(ohne Netzteil)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nur HMT 1-4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6B1E9D9-2DBC-447E-E767-9FE351B85D8A}"/>
              </a:ext>
            </a:extLst>
          </p:cNvPr>
          <p:cNvSpPr txBox="1"/>
          <p:nvPr/>
        </p:nvSpPr>
        <p:spPr>
          <a:xfrm>
            <a:off x="7312669" y="4808548"/>
            <a:ext cx="2989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Lite-S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(mit Netzteil)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5259BE7-621B-7D18-7173-CBBB41F33675}"/>
              </a:ext>
            </a:extLst>
          </p:cNvPr>
          <p:cNvSpPr txBox="1"/>
          <p:nvPr/>
        </p:nvSpPr>
        <p:spPr>
          <a:xfrm>
            <a:off x="9752335" y="4770747"/>
            <a:ext cx="298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Pro-S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</a:p>
        </p:txBody>
      </p:sp>
    </p:spTree>
    <p:extLst>
      <p:ext uri="{BB962C8B-B14F-4D97-AF65-F5344CB8AC3E}">
        <p14:creationId xmlns:p14="http://schemas.microsoft.com/office/powerpoint/2010/main" val="22929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12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HMT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S-Miles Cloud</a:t>
            </a:r>
          </a:p>
        </p:txBody>
      </p:sp>
      <p:pic>
        <p:nvPicPr>
          <p:cNvPr id="8" name="Grafik 7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EB2A058A-8160-EB62-1E7C-73A77CB2B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99" y="847376"/>
            <a:ext cx="6929898" cy="52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3463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Smart Meter</a:t>
            </a:r>
          </a:p>
        </p:txBody>
      </p:sp>
      <p:pic>
        <p:nvPicPr>
          <p:cNvPr id="11" name="Grafik 10" descr="Ein Bild, das Text, Screenshot, Elektronik, Design enthält.&#10;&#10;Automatisch generierte Beschreibung">
            <a:extLst>
              <a:ext uri="{FF2B5EF4-FFF2-40B4-BE49-F238E27FC236}">
                <a16:creationId xmlns:a16="http://schemas.microsoft.com/office/drawing/2014/main" id="{FF0432EB-9F11-B0BD-176F-1DDCA02DE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59" y="2848788"/>
            <a:ext cx="2001758" cy="2402110"/>
          </a:xfrm>
          <a:prstGeom prst="rect">
            <a:avLst/>
          </a:prstGeom>
        </p:spPr>
      </p:pic>
      <p:pic>
        <p:nvPicPr>
          <p:cNvPr id="13" name="Grafik 12" descr="Ein Bild, das Text, Elektronik, Messgerät, Maschine enthält.&#10;&#10;Automatisch generierte Beschreibung">
            <a:extLst>
              <a:ext uri="{FF2B5EF4-FFF2-40B4-BE49-F238E27FC236}">
                <a16:creationId xmlns:a16="http://schemas.microsoft.com/office/drawing/2014/main" id="{750A4CB4-B792-0444-69B6-CC7D977FD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32" y="2851285"/>
            <a:ext cx="5839888" cy="2402110"/>
          </a:xfrm>
          <a:prstGeom prst="rect">
            <a:avLst/>
          </a:prstGeom>
        </p:spPr>
      </p:pic>
      <p:pic>
        <p:nvPicPr>
          <p:cNvPr id="15" name="Grafik 14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BC6580D0-FAF9-CE31-F767-0D026C9AC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6" y="2848789"/>
            <a:ext cx="2001759" cy="240211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1D3D314-D234-1CA7-C1D5-C81AF33C33F8}"/>
              </a:ext>
            </a:extLst>
          </p:cNvPr>
          <p:cNvSpPr txBox="1"/>
          <p:nvPr/>
        </p:nvSpPr>
        <p:spPr>
          <a:xfrm>
            <a:off x="923863" y="5585186"/>
            <a:ext cx="210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mit/ohne CT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3F988A6-E701-01E8-A7C6-F833425318D8}"/>
              </a:ext>
            </a:extLst>
          </p:cNvPr>
          <p:cNvSpPr txBox="1"/>
          <p:nvPr/>
        </p:nvSpPr>
        <p:spPr>
          <a:xfrm>
            <a:off x="3562880" y="5685651"/>
            <a:ext cx="226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3-phasig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ohne CT (EOL)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C657562-87EF-7311-78DC-95554CB14BB6}"/>
              </a:ext>
            </a:extLst>
          </p:cNvPr>
          <p:cNvSpPr txBox="1"/>
          <p:nvPr/>
        </p:nvSpPr>
        <p:spPr>
          <a:xfrm>
            <a:off x="6360891" y="5639485"/>
            <a:ext cx="5305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3-phasig mit CT 100A/250A</a:t>
            </a:r>
          </a:p>
        </p:txBody>
      </p:sp>
    </p:spTree>
    <p:extLst>
      <p:ext uri="{BB962C8B-B14F-4D97-AF65-F5344CB8AC3E}">
        <p14:creationId xmlns:p14="http://schemas.microsoft.com/office/powerpoint/2010/main" val="948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330200" y="1809799"/>
            <a:ext cx="2860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W-Serie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 err="1">
                <a:solidFill>
                  <a:schemeClr val="bg1"/>
                </a:solidFill>
              </a:rPr>
              <a:t>integrieter</a:t>
            </a:r>
            <a:r>
              <a:rPr lang="de-DE" sz="2800" dirty="0">
                <a:solidFill>
                  <a:schemeClr val="bg1"/>
                </a:solidFill>
              </a:rPr>
              <a:t> WiFi</a:t>
            </a:r>
            <a:br>
              <a:rPr lang="de-DE" sz="2800" dirty="0">
                <a:solidFill>
                  <a:schemeClr val="bg1"/>
                </a:solidFill>
              </a:rPr>
            </a:b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Kabel, Text, Elektronik, Elektrische Leitungen enthält.&#10;&#10;Automatisch generierte Beschreibung">
            <a:extLst>
              <a:ext uri="{FF2B5EF4-FFF2-40B4-BE49-F238E27FC236}">
                <a16:creationId xmlns:a16="http://schemas.microsoft.com/office/drawing/2014/main" id="{E35219B3-024F-C486-6185-0FBFC9EB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91" y="1089061"/>
            <a:ext cx="8745287" cy="49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3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200" y="1809799"/>
            <a:ext cx="27667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W-Serie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 err="1">
                <a:solidFill>
                  <a:schemeClr val="bg1"/>
                </a:solidFill>
              </a:rPr>
              <a:t>integrieter</a:t>
            </a:r>
            <a:r>
              <a:rPr lang="de-DE" sz="2800" dirty="0">
                <a:solidFill>
                  <a:schemeClr val="bg1"/>
                </a:solidFill>
              </a:rPr>
              <a:t> WiFi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Industrielevel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105 °C</a:t>
            </a:r>
          </a:p>
        </p:txBody>
      </p:sp>
      <p:pic>
        <p:nvPicPr>
          <p:cNvPr id="8" name="Grafik 7" descr="Ein Bild, das Text, Screenshot, Schaltung, Elektronik enthält.&#10;&#10;Automatisch generierte Beschreibung">
            <a:extLst>
              <a:ext uri="{FF2B5EF4-FFF2-40B4-BE49-F238E27FC236}">
                <a16:creationId xmlns:a16="http://schemas.microsoft.com/office/drawing/2014/main" id="{63C89F98-0489-EB27-8856-FAFAEF3B3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47" y="865469"/>
            <a:ext cx="8683181" cy="48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200" y="1809799"/>
            <a:ext cx="4190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Field Connector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Schutzkleidung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F364FAA5-168E-A010-B419-ABAC2D2C9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71" y="2685746"/>
            <a:ext cx="2502029" cy="2730640"/>
          </a:xfrm>
          <a:prstGeom prst="rect">
            <a:avLst/>
          </a:prstGeom>
        </p:spPr>
      </p:pic>
      <p:pic>
        <p:nvPicPr>
          <p:cNvPr id="12" name="Grafik 11" descr="Ein Bild, das Kabel, Verbindungsstück, Elektrische Leitungen, Stromversorgung enthält.&#10;&#10;Automatisch generierte Beschreibung">
            <a:extLst>
              <a:ext uri="{FF2B5EF4-FFF2-40B4-BE49-F238E27FC236}">
                <a16:creationId xmlns:a16="http://schemas.microsoft.com/office/drawing/2014/main" id="{DAE4F170-A98D-6626-D77D-518FF468D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13" y="1883602"/>
            <a:ext cx="4651853" cy="36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199" y="1809799"/>
            <a:ext cx="838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Einzelsystem mit 1 HMS Micro Wechselrichter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und Field Connector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8" name="Grafik 7" descr="Ein Bild, das Text, Screenshot, Reihe, Design enthält.&#10;&#10;Automatisch generierte Beschreibung">
            <a:extLst>
              <a:ext uri="{FF2B5EF4-FFF2-40B4-BE49-F238E27FC236}">
                <a16:creationId xmlns:a16="http://schemas.microsoft.com/office/drawing/2014/main" id="{D78AE482-E0BD-D6DC-2915-9C92E4CA1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3" y="3019765"/>
            <a:ext cx="9741472" cy="34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6026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Hoymiles</a:t>
            </a:r>
            <a:r>
              <a:rPr lang="de-DE" sz="3600" dirty="0">
                <a:solidFill>
                  <a:schemeClr val="bg1"/>
                </a:solidFill>
              </a:rPr>
              <a:t> Micro Wechselrichter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600730-A377-E74D-397C-AA5AD507A359}"/>
              </a:ext>
            </a:extLst>
          </p:cNvPr>
          <p:cNvSpPr txBox="1"/>
          <p:nvPr/>
        </p:nvSpPr>
        <p:spPr>
          <a:xfrm>
            <a:off x="739302" y="27019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 Serie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67B6B4-D89B-4E1E-2101-F82AA56CBCB0}"/>
              </a:ext>
            </a:extLst>
          </p:cNvPr>
          <p:cNvSpPr txBox="1"/>
          <p:nvPr/>
        </p:nvSpPr>
        <p:spPr>
          <a:xfrm>
            <a:off x="739302" y="3487693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HMS Serie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A498F83-BA2E-A361-EA7B-F18ADA65FD87}"/>
              </a:ext>
            </a:extLst>
          </p:cNvPr>
          <p:cNvSpPr txBox="1"/>
          <p:nvPr/>
        </p:nvSpPr>
        <p:spPr>
          <a:xfrm>
            <a:off x="739302" y="4226015"/>
            <a:ext cx="495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HMT Serie</a:t>
            </a:r>
          </a:p>
        </p:txBody>
      </p:sp>
    </p:spTree>
    <p:extLst>
      <p:ext uri="{BB962C8B-B14F-4D97-AF65-F5344CB8AC3E}">
        <p14:creationId xmlns:p14="http://schemas.microsoft.com/office/powerpoint/2010/main" val="41997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199" y="1809799"/>
            <a:ext cx="8388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Flex Zubehör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A1644AD4-B580-947C-0419-8D88ECF28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65" y="1019347"/>
            <a:ext cx="7306735" cy="53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199" y="1809799"/>
            <a:ext cx="838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kaskadiertes System mit mehreren HMS Micro Wechselrichter und Flex Zubehör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Screenshot, Text, Reihe, Diagramm enthält.&#10;&#10;Automatisch generierte Beschreibung">
            <a:extLst>
              <a:ext uri="{FF2B5EF4-FFF2-40B4-BE49-F238E27FC236}">
                <a16:creationId xmlns:a16="http://schemas.microsoft.com/office/drawing/2014/main" id="{76B4B457-3225-2296-AD5A-C5B91E32C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27" y="3008339"/>
            <a:ext cx="9813286" cy="34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457199" y="1809799"/>
            <a:ext cx="838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Weitere </a:t>
            </a:r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Produkte 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in künftige Webinar</a:t>
            </a:r>
            <a:br>
              <a:rPr lang="de-DE" sz="2800" dirty="0">
                <a:solidFill>
                  <a:schemeClr val="bg1"/>
                </a:solidFill>
              </a:rPr>
            </a:b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23D1AACD-B6F2-98D9-9216-CA380F6C3E38}"/>
              </a:ext>
            </a:extLst>
          </p:cNvPr>
          <p:cNvSpPr txBox="1">
            <a:spLocks/>
          </p:cNvSpPr>
          <p:nvPr/>
        </p:nvSpPr>
        <p:spPr>
          <a:xfrm>
            <a:off x="457199" y="3188300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Wechselrichter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DC/AC HYS/HAS/HYT/HAT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0F8647BF-36F6-0ADB-D02D-6B57A8E634F6}"/>
              </a:ext>
            </a:extLst>
          </p:cNvPr>
          <p:cNvSpPr txBox="1">
            <a:spLocks/>
          </p:cNvSpPr>
          <p:nvPr/>
        </p:nvSpPr>
        <p:spPr>
          <a:xfrm>
            <a:off x="457198" y="3824380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Hoypower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Speicher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A36AAA27-546B-3670-DCAC-AB2E558CA131}"/>
              </a:ext>
            </a:extLst>
          </p:cNvPr>
          <p:cNvSpPr txBox="1">
            <a:spLocks/>
          </p:cNvSpPr>
          <p:nvPr/>
        </p:nvSpPr>
        <p:spPr>
          <a:xfrm>
            <a:off x="457198" y="4526026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RSD Rapid Shutdown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BEA2237B-5DE9-1503-52F6-EF6F849C2BC3}"/>
              </a:ext>
            </a:extLst>
          </p:cNvPr>
          <p:cNvSpPr txBox="1">
            <a:spLocks/>
          </p:cNvSpPr>
          <p:nvPr/>
        </p:nvSpPr>
        <p:spPr>
          <a:xfrm>
            <a:off x="457197" y="5234739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Optimierer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8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5" y="2551066"/>
            <a:ext cx="6252522" cy="808725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Über Uns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999999"/>
            <a:ext cx="4863551" cy="607943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id="{8A4B274B-B59E-42B4-CBDA-858829C32762}"/>
              </a:ext>
            </a:extLst>
          </p:cNvPr>
          <p:cNvSpPr txBox="1">
            <a:spLocks/>
          </p:cNvSpPr>
          <p:nvPr/>
        </p:nvSpPr>
        <p:spPr>
          <a:xfrm>
            <a:off x="923865" y="4758309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Gründung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Shinetech in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37BB38E-9C41-FC76-0A58-BDAFA8A6B5B0}"/>
              </a:ext>
            </a:extLst>
          </p:cNvPr>
          <p:cNvSpPr txBox="1">
            <a:spLocks/>
          </p:cNvSpPr>
          <p:nvPr/>
        </p:nvSpPr>
        <p:spPr>
          <a:xfrm>
            <a:off x="923863" y="4301819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Zell- und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Modultester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Firma 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3CD07118-3C6D-20E9-1F31-369252283CB9}"/>
              </a:ext>
            </a:extLst>
          </p:cNvPr>
          <p:cNvSpPr txBox="1">
            <a:spLocks/>
          </p:cNvSpPr>
          <p:nvPr/>
        </p:nvSpPr>
        <p:spPr>
          <a:xfrm>
            <a:off x="923864" y="3847682"/>
            <a:ext cx="8921391" cy="586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Elektrotechnik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Studium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TU München</a:t>
            </a:r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D3C6524-43F7-9D6E-4851-1FEF529C8B45}"/>
              </a:ext>
            </a:extLst>
          </p:cNvPr>
          <p:cNvSpPr txBox="1">
            <a:spLocks/>
          </p:cNvSpPr>
          <p:nvPr/>
        </p:nvSpPr>
        <p:spPr>
          <a:xfrm>
            <a:off x="923865" y="3442488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Gründer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Zhang Sheng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2001 in DE</a:t>
            </a:r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A520E3-488C-21D9-A888-72D031B09124}"/>
              </a:ext>
            </a:extLst>
          </p:cNvPr>
          <p:cNvSpPr txBox="1">
            <a:spLocks/>
          </p:cNvSpPr>
          <p:nvPr/>
        </p:nvSpPr>
        <p:spPr>
          <a:xfrm>
            <a:off x="923863" y="5210323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Weßling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25km von München</a:t>
            </a:r>
            <a:endParaRPr lang="de-DE" dirty="0"/>
          </a:p>
        </p:txBody>
      </p:sp>
      <p:pic>
        <p:nvPicPr>
          <p:cNvPr id="11" name="Grafik 10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09A4CD09-2ED8-A7A6-5EB4-53FCCF69F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25" y="1994493"/>
            <a:ext cx="1735236" cy="18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5" y="2551066"/>
            <a:ext cx="6252522" cy="808725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Gefahr im Internet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999999"/>
            <a:ext cx="4863551" cy="607943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8D5DB58-8BE4-E2DB-82DB-9C9B3C78306E}"/>
              </a:ext>
            </a:extLst>
          </p:cNvPr>
          <p:cNvSpPr txBox="1">
            <a:spLocks/>
          </p:cNvSpPr>
          <p:nvPr/>
        </p:nvSpPr>
        <p:spPr>
          <a:xfrm>
            <a:off x="923865" y="3442488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Aliexpress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Ebay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Amazon?</a:t>
            </a:r>
            <a:endParaRPr lang="de-DE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DF93640E-6033-DA98-70C0-955E5EFEF152}"/>
              </a:ext>
            </a:extLst>
          </p:cNvPr>
          <p:cNvSpPr txBox="1">
            <a:spLocks/>
          </p:cNvSpPr>
          <p:nvPr/>
        </p:nvSpPr>
        <p:spPr>
          <a:xfrm>
            <a:off x="923863" y="3920584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wirklich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4750BBA0-AD3A-F08B-E184-3484D0FEFAB1}"/>
              </a:ext>
            </a:extLst>
          </p:cNvPr>
          <p:cNvSpPr txBox="1">
            <a:spLocks/>
          </p:cNvSpPr>
          <p:nvPr/>
        </p:nvSpPr>
        <p:spPr>
          <a:xfrm>
            <a:off x="923863" y="4481377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Hersteller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wirklich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vertrauenswürdig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C671CB87-FCA6-8509-4ED5-FC96ED1A48A3}"/>
              </a:ext>
            </a:extLst>
          </p:cNvPr>
          <p:cNvSpPr txBox="1">
            <a:spLocks/>
          </p:cNvSpPr>
          <p:nvPr/>
        </p:nvSpPr>
        <p:spPr>
          <a:xfrm>
            <a:off x="923863" y="5058261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wirklich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gut?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5" y="2551066"/>
            <a:ext cx="6252522" cy="808725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Über Uns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999999"/>
            <a:ext cx="4863551" cy="607943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5D3C6524-43F7-9D6E-4851-1FEF529C8B45}"/>
              </a:ext>
            </a:extLst>
          </p:cNvPr>
          <p:cNvSpPr txBox="1">
            <a:spLocks/>
          </p:cNvSpPr>
          <p:nvPr/>
        </p:nvSpPr>
        <p:spPr>
          <a:xfrm>
            <a:off x="923865" y="3442488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Großes Wissen über chinesische Solarfirmen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C7DDFC-98F5-0ED6-B1BB-306D3C8CFE0D}"/>
              </a:ext>
            </a:extLst>
          </p:cNvPr>
          <p:cNvSpPr txBox="1">
            <a:spLocks/>
          </p:cNvSpPr>
          <p:nvPr/>
        </p:nvSpPr>
        <p:spPr>
          <a:xfrm>
            <a:off x="923861" y="3883190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Adlerauge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Lieferanten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herauszufinden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23CE04DB-BCA5-0917-5109-3B65160FB9B0}"/>
              </a:ext>
            </a:extLst>
          </p:cNvPr>
          <p:cNvSpPr txBox="1">
            <a:spLocks/>
          </p:cNvSpPr>
          <p:nvPr/>
        </p:nvSpPr>
        <p:spPr>
          <a:xfrm>
            <a:off x="923861" y="4428747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die Wahl hat, hat die Qual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58C5E32E-1152-CEB5-EF7B-8AE88DEFBC74}"/>
              </a:ext>
            </a:extLst>
          </p:cNvPr>
          <p:cNvSpPr txBox="1">
            <a:spLocks/>
          </p:cNvSpPr>
          <p:nvPr/>
        </p:nvSpPr>
        <p:spPr>
          <a:xfrm>
            <a:off x="923861" y="4938117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Richtige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Auswahl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verhindert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Verluste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minimiert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4172EEBC-132F-5739-A7BC-8B0C78F17512}"/>
              </a:ext>
            </a:extLst>
          </p:cNvPr>
          <p:cNvSpPr txBox="1">
            <a:spLocks/>
          </p:cNvSpPr>
          <p:nvPr/>
        </p:nvSpPr>
        <p:spPr>
          <a:xfrm>
            <a:off x="923861" y="5529429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am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Anfang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Billig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später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teuer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5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5" y="2551066"/>
            <a:ext cx="6252522" cy="808725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Über Uns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999999"/>
            <a:ext cx="4863551" cy="607943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5D3C6524-43F7-9D6E-4851-1FEF529C8B45}"/>
              </a:ext>
            </a:extLst>
          </p:cNvPr>
          <p:cNvSpPr txBox="1">
            <a:spLocks/>
          </p:cNvSpPr>
          <p:nvPr/>
        </p:nvSpPr>
        <p:spPr>
          <a:xfrm>
            <a:off x="923865" y="3442488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Fokus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Großhandel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C7DDFC-98F5-0ED6-B1BB-306D3C8CFE0D}"/>
              </a:ext>
            </a:extLst>
          </p:cNvPr>
          <p:cNvSpPr txBox="1">
            <a:spLocks/>
          </p:cNvSpPr>
          <p:nvPr/>
        </p:nvSpPr>
        <p:spPr>
          <a:xfrm>
            <a:off x="923861" y="3883190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Nur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Großhandel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Hoymiles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Balkonkraftwerke!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23CE04DB-BCA5-0917-5109-3B65160FB9B0}"/>
              </a:ext>
            </a:extLst>
          </p:cNvPr>
          <p:cNvSpPr txBox="1">
            <a:spLocks/>
          </p:cNvSpPr>
          <p:nvPr/>
        </p:nvSpPr>
        <p:spPr>
          <a:xfrm>
            <a:off x="923861" y="4428747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Bessere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Verfügbarkeit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schnelle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Lieferung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B2B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Kunden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4C096B99-276E-A2DF-6156-2346DAEB7A31}"/>
              </a:ext>
            </a:extLst>
          </p:cNvPr>
          <p:cNvSpPr txBox="1">
            <a:spLocks/>
          </p:cNvSpPr>
          <p:nvPr/>
        </p:nvSpPr>
        <p:spPr>
          <a:xfrm>
            <a:off x="923861" y="5033935"/>
            <a:ext cx="9125208" cy="466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Qualitäskontrolle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en-US" sz="2400" b="0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Einkäufe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bester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chinesischer</a:t>
            </a:r>
            <a:r>
              <a:rPr lang="en-US" dirty="0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65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1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662350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B2B Shop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5238398" cy="654799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13" name="Grafik 12" descr="Ein Bild, das Text, Screenshot, Software, Website enthält.&#10;&#10;Automatisch generierte Beschreibung">
            <a:extLst>
              <a:ext uri="{FF2B5EF4-FFF2-40B4-BE49-F238E27FC236}">
                <a16:creationId xmlns:a16="http://schemas.microsoft.com/office/drawing/2014/main" id="{C95AC36C-E186-5200-D5D0-B9E5D44EA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34" y="2528021"/>
            <a:ext cx="5091942" cy="314702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D9C2035-38F2-BBF1-A1DD-5DF25CFA20CD}"/>
              </a:ext>
            </a:extLst>
          </p:cNvPr>
          <p:cNvSpPr txBox="1"/>
          <p:nvPr/>
        </p:nvSpPr>
        <p:spPr>
          <a:xfrm>
            <a:off x="923861" y="3304713"/>
            <a:ext cx="171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 shinetech.de</a:t>
            </a:r>
          </a:p>
        </p:txBody>
      </p:sp>
    </p:spTree>
    <p:extLst>
      <p:ext uri="{BB962C8B-B14F-4D97-AF65-F5344CB8AC3E}">
        <p14:creationId xmlns:p14="http://schemas.microsoft.com/office/powerpoint/2010/main" val="24202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662350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B2B Shop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5238398" cy="654799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D9C2035-38F2-BBF1-A1DD-5DF25CFA20CD}"/>
              </a:ext>
            </a:extLst>
          </p:cNvPr>
          <p:cNvSpPr txBox="1"/>
          <p:nvPr/>
        </p:nvSpPr>
        <p:spPr>
          <a:xfrm>
            <a:off x="923861" y="3304713"/>
            <a:ext cx="214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Preise erst nach Login sichtbar</a:t>
            </a:r>
          </a:p>
        </p:txBody>
      </p:sp>
      <p:pic>
        <p:nvPicPr>
          <p:cNvPr id="4" name="Grafik 3" descr="Ein Bild, das Text, Fahrradreifen, Screenshot, Rad enthält.&#10;&#10;Automatisch generierte Beschreibung">
            <a:extLst>
              <a:ext uri="{FF2B5EF4-FFF2-40B4-BE49-F238E27FC236}">
                <a16:creationId xmlns:a16="http://schemas.microsoft.com/office/drawing/2014/main" id="{CA4E5FC8-3F5C-4B5B-1F23-7826380C7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87" y="1977279"/>
            <a:ext cx="4772125" cy="40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4637184" cy="579647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6" name="Grafik 5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EAE32BC9-CAE9-8381-B00A-7DB2CB70C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00" y="2028185"/>
            <a:ext cx="6650729" cy="4044679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41D9F9E8-0778-0B28-054E-9B8288B7C999}"/>
              </a:ext>
            </a:extLst>
          </p:cNvPr>
          <p:cNvSpPr txBox="1">
            <a:spLocks/>
          </p:cNvSpPr>
          <p:nvPr/>
        </p:nvSpPr>
        <p:spPr>
          <a:xfrm>
            <a:off x="923861" y="1830485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Staffelpreise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550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DA1995-DBD7-8ABE-59AE-C1C298C21496}"/>
              </a:ext>
            </a:extLst>
          </p:cNvPr>
          <p:cNvSpPr txBox="1"/>
          <p:nvPr/>
        </p:nvSpPr>
        <p:spPr>
          <a:xfrm>
            <a:off x="739303" y="2701993"/>
            <a:ext cx="3853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HM-300/350/400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 Solarmodul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 MPPT</a:t>
            </a:r>
          </a:p>
        </p:txBody>
      </p:sp>
      <p:pic>
        <p:nvPicPr>
          <p:cNvPr id="18" name="Grafik 17" descr="Ein Bild, das Kabel, Gerät enthält.&#10;&#10;Automatisch generierte Beschreibung">
            <a:extLst>
              <a:ext uri="{FF2B5EF4-FFF2-40B4-BE49-F238E27FC236}">
                <a16:creationId xmlns:a16="http://schemas.microsoft.com/office/drawing/2014/main" id="{362A8FB8-F068-B36A-227A-55F28B25A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46" y="82598"/>
            <a:ext cx="5577336" cy="66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4637184" cy="579647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41D9F9E8-0778-0B28-054E-9B8288B7C999}"/>
              </a:ext>
            </a:extLst>
          </p:cNvPr>
          <p:cNvSpPr txBox="1">
            <a:spLocks/>
          </p:cNvSpPr>
          <p:nvPr/>
        </p:nvSpPr>
        <p:spPr>
          <a:xfrm>
            <a:off x="923861" y="1830485"/>
            <a:ext cx="7321298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Zubehör</a:t>
            </a:r>
            <a:r>
              <a:rPr lang="en-US" sz="2400" b="1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direkt</a:t>
            </a:r>
            <a:r>
              <a:rPr lang="en-US" sz="2400" b="1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finden</a:t>
            </a:r>
            <a:endParaRPr lang="de-DE" b="1" dirty="0"/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3D790E43-BC18-FC06-2DDE-63ECE587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1" y="2501887"/>
            <a:ext cx="6195527" cy="364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4637184" cy="579647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41D9F9E8-0778-0B28-054E-9B8288B7C999}"/>
              </a:ext>
            </a:extLst>
          </p:cNvPr>
          <p:cNvSpPr txBox="1">
            <a:spLocks/>
          </p:cNvSpPr>
          <p:nvPr/>
        </p:nvSpPr>
        <p:spPr>
          <a:xfrm>
            <a:off x="923861" y="1830485"/>
            <a:ext cx="2759139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0" dirty="0" err="1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Webinare</a:t>
            </a:r>
            <a:endParaRPr lang="de-DE" b="1" dirty="0"/>
          </a:p>
        </p:txBody>
      </p:sp>
      <p:pic>
        <p:nvPicPr>
          <p:cNvPr id="4" name="Grafik 3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45CA3204-E71C-3B82-EC05-4493F1DB0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58" y="1830485"/>
            <a:ext cx="3602070" cy="40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74835"/>
            <a:ext cx="4637184" cy="579647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41D9F9E8-0778-0B28-054E-9B8288B7C999}"/>
              </a:ext>
            </a:extLst>
          </p:cNvPr>
          <p:cNvSpPr txBox="1">
            <a:spLocks/>
          </p:cNvSpPr>
          <p:nvPr/>
        </p:nvSpPr>
        <p:spPr>
          <a:xfrm>
            <a:off x="923861" y="1830485"/>
            <a:ext cx="2759139" cy="3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0" dirty="0">
                <a:solidFill>
                  <a:srgbClr val="1F1F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endParaRPr lang="de-DE" b="1" dirty="0"/>
          </a:p>
        </p:txBody>
      </p:sp>
      <p:pic>
        <p:nvPicPr>
          <p:cNvPr id="3" name="Grafik 2" descr="Ein Bild, das Text, Screenshot, Person, Website enthält.&#10;&#10;Automatisch generierte Beschreibung">
            <a:extLst>
              <a:ext uri="{FF2B5EF4-FFF2-40B4-BE49-F238E27FC236}">
                <a16:creationId xmlns:a16="http://schemas.microsoft.com/office/drawing/2014/main" id="{52A3D19E-31B7-4866-A3E1-B806919E0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42" y="2011679"/>
            <a:ext cx="4794158" cy="39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B2C Shop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80426"/>
            <a:ext cx="4590531" cy="573816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6" name="Grafik 5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F89D3D8F-FD23-38A6-8BEE-6BE9F8483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18" y="2500051"/>
            <a:ext cx="3834351" cy="354756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9D71C42-28CE-F5A7-C92B-A051029305FE}"/>
              </a:ext>
            </a:extLst>
          </p:cNvPr>
          <p:cNvSpPr txBox="1"/>
          <p:nvPr/>
        </p:nvSpPr>
        <p:spPr>
          <a:xfrm>
            <a:off x="923861" y="3304713"/>
            <a:ext cx="215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shinetech-power.de</a:t>
            </a:r>
          </a:p>
        </p:txBody>
      </p:sp>
    </p:spTree>
    <p:extLst>
      <p:ext uri="{BB962C8B-B14F-4D97-AF65-F5344CB8AC3E}">
        <p14:creationId xmlns:p14="http://schemas.microsoft.com/office/powerpoint/2010/main" val="19745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1" y="2048900"/>
            <a:ext cx="7142150" cy="858423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 err="1"/>
              <a:t>Shinemann</a:t>
            </a:r>
            <a:r>
              <a:rPr lang="de-DE" sz="3600" b="1" dirty="0"/>
              <a:t> Produkte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1" y="980426"/>
            <a:ext cx="4590531" cy="573816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4" name="Grafik 3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802684B9-90C9-6387-1211-F813114E2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2" y="2624537"/>
            <a:ext cx="2925977" cy="3511174"/>
          </a:xfrm>
          <a:prstGeom prst="rect">
            <a:avLst/>
          </a:prstGeom>
        </p:spPr>
      </p:pic>
      <p:pic>
        <p:nvPicPr>
          <p:cNvPr id="10" name="Grafik 9" descr="Ein Bild, das Text, Haushaltsgerät, Screenshot, Gerät enthält.&#10;&#10;Automatisch generierte Beschreibung">
            <a:extLst>
              <a:ext uri="{FF2B5EF4-FFF2-40B4-BE49-F238E27FC236}">
                <a16:creationId xmlns:a16="http://schemas.microsoft.com/office/drawing/2014/main" id="{80FBB5FB-E7E1-6694-D1A8-02695429A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87" y="2693376"/>
            <a:ext cx="2691423" cy="3229708"/>
          </a:xfrm>
          <a:prstGeom prst="rect">
            <a:avLst/>
          </a:prstGeom>
        </p:spPr>
      </p:pic>
      <p:pic>
        <p:nvPicPr>
          <p:cNvPr id="12" name="Grafik 11" descr="Ein Bild, das Elektronik, Fahren, Elektronisches Gerät, Text enthält.&#10;&#10;Automatisch generierte Beschreibung">
            <a:extLst>
              <a:ext uri="{FF2B5EF4-FFF2-40B4-BE49-F238E27FC236}">
                <a16:creationId xmlns:a16="http://schemas.microsoft.com/office/drawing/2014/main" id="{7586AB24-6E4B-21AE-CCBF-82B6FB0BD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80" y="2834675"/>
            <a:ext cx="2387542" cy="28650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56152A3-E229-4344-8767-67A1E98F962C}"/>
              </a:ext>
            </a:extLst>
          </p:cNvPr>
          <p:cNvSpPr txBox="1"/>
          <p:nvPr/>
        </p:nvSpPr>
        <p:spPr>
          <a:xfrm>
            <a:off x="1003341" y="5607945"/>
            <a:ext cx="258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Power Wall 9,6KWh 48V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9E4455-52EF-1412-95C1-BFD1E298DC8C}"/>
              </a:ext>
            </a:extLst>
          </p:cNvPr>
          <p:cNvSpPr txBox="1"/>
          <p:nvPr/>
        </p:nvSpPr>
        <p:spPr>
          <a:xfrm>
            <a:off x="3979841" y="5597684"/>
            <a:ext cx="258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Offgrid</a:t>
            </a:r>
            <a:r>
              <a:rPr lang="de-DE" b="1" dirty="0"/>
              <a:t> WR 5KW, Wand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B0B9E2C-6B5A-F5ED-2DBF-7854362E24FC}"/>
              </a:ext>
            </a:extLst>
          </p:cNvPr>
          <p:cNvSpPr txBox="1"/>
          <p:nvPr/>
        </p:nvSpPr>
        <p:spPr>
          <a:xfrm>
            <a:off x="6905569" y="5558991"/>
            <a:ext cx="34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Offgrid</a:t>
            </a:r>
            <a:r>
              <a:rPr lang="de-DE" b="1" dirty="0"/>
              <a:t> WR 5KW, Einschub</a:t>
            </a:r>
          </a:p>
        </p:txBody>
      </p:sp>
    </p:spTree>
    <p:extLst>
      <p:ext uri="{BB962C8B-B14F-4D97-AF65-F5344CB8AC3E}">
        <p14:creationId xmlns:p14="http://schemas.microsoft.com/office/powerpoint/2010/main" val="6588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EC401A-BC46-41FC-AD55-F7810C3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287F808-5648-477A-80D6-A0F3BF6DF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A116CF9-DCF6-4F08-B01A-D5F353F83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4D26783-C1CA-4BE1-9D40-3EA516AE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5" name="Rectangle 98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7"/>
            <a:ext cx="11277600" cy="5943606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774" y="3486977"/>
            <a:ext cx="7323882" cy="1342535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/>
              <a:t>Vielen Dank für Ihre Aufmerksamkeit!</a:t>
            </a: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" y="1019510"/>
            <a:ext cx="4860601" cy="607574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HM-600/700/800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 MPPTs</a:t>
            </a:r>
          </a:p>
        </p:txBody>
      </p:sp>
      <p:pic>
        <p:nvPicPr>
          <p:cNvPr id="11" name="Grafik 10" descr="Ein Bild, das Kabel enthält.&#10;&#10;Automatisch generierte Beschreibung">
            <a:extLst>
              <a:ext uri="{FF2B5EF4-FFF2-40B4-BE49-F238E27FC236}">
                <a16:creationId xmlns:a16="http://schemas.microsoft.com/office/drawing/2014/main" id="{F71B6F7A-0710-B71B-0325-32F736F20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24" y="131245"/>
            <a:ext cx="5496257" cy="659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HM-1200/1500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4 Solarmodule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1-phasig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2 MPPTs</a:t>
            </a:r>
          </a:p>
        </p:txBody>
      </p:sp>
      <p:pic>
        <p:nvPicPr>
          <p:cNvPr id="8" name="Grafik 7" descr="Ein Bild, das Kabel, Entwurf, Adapter, Elektronik enthält.&#10;&#10;Automatisch generierte Beschreibung">
            <a:extLst>
              <a:ext uri="{FF2B5EF4-FFF2-40B4-BE49-F238E27FC236}">
                <a16:creationId xmlns:a16="http://schemas.microsoft.com/office/drawing/2014/main" id="{46E24DC5-6A48-49F2-0B0D-3EEE4F19F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42" y="56795"/>
            <a:ext cx="5597121" cy="67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Zubehöre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Stecker/Endkappe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(Connector/</a:t>
            </a:r>
            <a:r>
              <a:rPr lang="de-DE" sz="2800" dirty="0" err="1">
                <a:solidFill>
                  <a:schemeClr val="bg1"/>
                </a:solidFill>
              </a:rPr>
              <a:t>Endcap</a:t>
            </a:r>
            <a:r>
              <a:rPr lang="de-DE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1" name="Grafik 10" descr="Ein Bild, das Teleskop enthält.&#10;&#10;Automatisch generierte Beschreibung">
            <a:extLst>
              <a:ext uri="{FF2B5EF4-FFF2-40B4-BE49-F238E27FC236}">
                <a16:creationId xmlns:a16="http://schemas.microsoft.com/office/drawing/2014/main" id="{DDCC1E9F-7742-4AEA-B4A9-F89B00BEA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80" y="1600200"/>
            <a:ext cx="3048000" cy="3657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62F2543-479A-E3C4-95DE-F467AB4C2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31" y="1600200"/>
            <a:ext cx="3048000" cy="36576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BB1725E-B72C-8658-DA9A-CF74EFE2F8BB}"/>
              </a:ext>
            </a:extLst>
          </p:cNvPr>
          <p:cNvSpPr txBox="1"/>
          <p:nvPr/>
        </p:nvSpPr>
        <p:spPr>
          <a:xfrm>
            <a:off x="4990480" y="5574322"/>
            <a:ext cx="3267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Female</a:t>
            </a:r>
            <a:r>
              <a:rPr lang="de-DE" sz="2800" dirty="0">
                <a:solidFill>
                  <a:schemeClr val="bg1"/>
                </a:solidFill>
              </a:rPr>
              <a:t> Connector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BC01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DCED75-39F7-88D5-BB9D-B7804CFFA0FA}"/>
              </a:ext>
            </a:extLst>
          </p:cNvPr>
          <p:cNvSpPr txBox="1"/>
          <p:nvPr/>
        </p:nvSpPr>
        <p:spPr>
          <a:xfrm>
            <a:off x="8439154" y="5587464"/>
            <a:ext cx="298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Male Endkappe</a:t>
            </a:r>
          </a:p>
        </p:txBody>
      </p:sp>
    </p:spTree>
    <p:extLst>
      <p:ext uri="{BB962C8B-B14F-4D97-AF65-F5344CB8AC3E}">
        <p14:creationId xmlns:p14="http://schemas.microsoft.com/office/powerpoint/2010/main" val="68907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Zubehöre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Stecker/Endkappe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(Connector/</a:t>
            </a:r>
            <a:r>
              <a:rPr lang="de-DE" sz="2800" dirty="0" err="1">
                <a:solidFill>
                  <a:schemeClr val="bg1"/>
                </a:solidFill>
              </a:rPr>
              <a:t>Endcap</a:t>
            </a:r>
            <a:r>
              <a:rPr lang="de-DE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B1725E-B72C-8658-DA9A-CF74EFE2F8BB}"/>
              </a:ext>
            </a:extLst>
          </p:cNvPr>
          <p:cNvSpPr txBox="1"/>
          <p:nvPr/>
        </p:nvSpPr>
        <p:spPr>
          <a:xfrm>
            <a:off x="4990480" y="5574322"/>
            <a:ext cx="3267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Male Connector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BC01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DCED75-39F7-88D5-BB9D-B7804CFFA0FA}"/>
              </a:ext>
            </a:extLst>
          </p:cNvPr>
          <p:cNvSpPr txBox="1"/>
          <p:nvPr/>
        </p:nvSpPr>
        <p:spPr>
          <a:xfrm>
            <a:off x="8439154" y="5587464"/>
            <a:ext cx="298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Female</a:t>
            </a:r>
            <a:r>
              <a:rPr lang="de-DE" sz="2800" dirty="0">
                <a:solidFill>
                  <a:schemeClr val="bg1"/>
                </a:solidFill>
              </a:rPr>
              <a:t> Endkappe</a:t>
            </a:r>
          </a:p>
        </p:txBody>
      </p:sp>
      <p:pic>
        <p:nvPicPr>
          <p:cNvPr id="8" name="Grafik 7" descr="Ein Bild, das Zylinder, Teleskop enthält.&#10;&#10;Automatisch generierte Beschreibung">
            <a:extLst>
              <a:ext uri="{FF2B5EF4-FFF2-40B4-BE49-F238E27FC236}">
                <a16:creationId xmlns:a16="http://schemas.microsoft.com/office/drawing/2014/main" id="{47912154-4C3A-0352-767B-1CDF7945B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13" y="1600200"/>
            <a:ext cx="3048000" cy="3657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1A1EAC1-E57C-BC35-6E79-60CE3E911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76" y="1600200"/>
            <a:ext cx="304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29D6-31BA-9855-284F-711B5850E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863" y="2500051"/>
            <a:ext cx="7142150" cy="1601484"/>
          </a:xfrm>
        </p:spPr>
        <p:txBody>
          <a:bodyPr anchor="t">
            <a:normAutofit/>
          </a:bodyPr>
          <a:lstStyle/>
          <a:p>
            <a:pPr algn="l"/>
            <a:endParaRPr lang="de-DE" sz="36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82B839-0568-5A5D-8467-C8CE32580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900" y="4648199"/>
            <a:ext cx="4495801" cy="914400"/>
          </a:xfrm>
        </p:spPr>
        <p:txBody>
          <a:bodyPr>
            <a:normAutofit/>
          </a:bodyPr>
          <a:lstStyle/>
          <a:p>
            <a:pPr algn="l"/>
            <a:endParaRPr lang="de-DE" sz="3200" dirty="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5" name="Grafik 4" descr="Ein Bild, das Text, Schrift, Electric Blue (Farbe), Grafiken enthält.&#10;&#10;Automatisch generierte Beschreibung">
            <a:extLst>
              <a:ext uri="{FF2B5EF4-FFF2-40B4-BE49-F238E27FC236}">
                <a16:creationId xmlns:a16="http://schemas.microsoft.com/office/drawing/2014/main" id="{A562A859-6DF6-F0BC-CEA4-97713A44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" y="1441614"/>
            <a:ext cx="5890968" cy="736370"/>
          </a:xfrm>
          <a:prstGeom prst="rect">
            <a:avLst/>
          </a:prstGeom>
        </p:spPr>
      </p:pic>
      <p:pic>
        <p:nvPicPr>
          <p:cNvPr id="7" name="Grafik 6" descr="Ein Bild, das Screenshot, Quadrat, Rechteck, Design enthält.&#10;&#10;Automatisch generierte Beschreibung">
            <a:extLst>
              <a:ext uri="{FF2B5EF4-FFF2-40B4-BE49-F238E27FC236}">
                <a16:creationId xmlns:a16="http://schemas.microsoft.com/office/drawing/2014/main" id="{D2B2A172-6011-B476-B046-622C29A8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30" y="457196"/>
            <a:ext cx="3602070" cy="3113790"/>
          </a:xfrm>
          <a:prstGeom prst="rect">
            <a:avLst/>
          </a:prstGeom>
        </p:spPr>
      </p:pic>
      <p:pic>
        <p:nvPicPr>
          <p:cNvPr id="9" name="Grafik 8" descr="Ein Bild, das Screenshot, Karte, Diagramm, Raum enthält.">
            <a:extLst>
              <a:ext uri="{FF2B5EF4-FFF2-40B4-BE49-F238E27FC236}">
                <a16:creationId xmlns:a16="http://schemas.microsoft.com/office/drawing/2014/main" id="{E4374483-D731-C4D2-69E6-B564A06F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3359074-E990-DE90-46D2-6BE0CA832300}"/>
              </a:ext>
            </a:extLst>
          </p:cNvPr>
          <p:cNvSpPr txBox="1"/>
          <p:nvPr/>
        </p:nvSpPr>
        <p:spPr>
          <a:xfrm>
            <a:off x="739302" y="1809799"/>
            <a:ext cx="295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Hoymiles</a:t>
            </a:r>
            <a:r>
              <a:rPr lang="de-DE" sz="2800" dirty="0">
                <a:solidFill>
                  <a:schemeClr val="bg1"/>
                </a:solidFill>
              </a:rPr>
              <a:t> HM Serie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A21486-886A-0397-D396-9E6FA80E906B}"/>
              </a:ext>
            </a:extLst>
          </p:cNvPr>
          <p:cNvSpPr txBox="1"/>
          <p:nvPr/>
        </p:nvSpPr>
        <p:spPr>
          <a:xfrm>
            <a:off x="739302" y="2705208"/>
            <a:ext cx="3853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dirty="0">
                <a:solidFill>
                  <a:schemeClr val="bg1"/>
                </a:solidFill>
              </a:rPr>
              <a:t>Monitoring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DTU 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Data Transmission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Unit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nur für HM/MI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B1725E-B72C-8658-DA9A-CF74EFE2F8BB}"/>
              </a:ext>
            </a:extLst>
          </p:cNvPr>
          <p:cNvSpPr txBox="1"/>
          <p:nvPr/>
        </p:nvSpPr>
        <p:spPr>
          <a:xfrm>
            <a:off x="4194445" y="5041722"/>
            <a:ext cx="2691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Wlite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4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(ohne Netzteil)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DCED75-39F7-88D5-BB9D-B7804CFFA0FA}"/>
              </a:ext>
            </a:extLst>
          </p:cNvPr>
          <p:cNvSpPr txBox="1"/>
          <p:nvPr/>
        </p:nvSpPr>
        <p:spPr>
          <a:xfrm>
            <a:off x="6814831" y="5105399"/>
            <a:ext cx="2989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Lite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(mit Netzteil)</a:t>
            </a:r>
          </a:p>
        </p:txBody>
      </p:sp>
      <p:pic>
        <p:nvPicPr>
          <p:cNvPr id="11" name="Grafik 10" descr="Ein Bild, das Smartphone enthält.&#10;&#10;Automatisch generierte Beschreibung">
            <a:extLst>
              <a:ext uri="{FF2B5EF4-FFF2-40B4-BE49-F238E27FC236}">
                <a16:creationId xmlns:a16="http://schemas.microsoft.com/office/drawing/2014/main" id="{05EB519B-966F-63EF-2042-00B4FF238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45" y="1642874"/>
            <a:ext cx="2522216" cy="3026659"/>
          </a:xfrm>
          <a:prstGeom prst="rect">
            <a:avLst/>
          </a:prstGeom>
        </p:spPr>
      </p:pic>
      <p:pic>
        <p:nvPicPr>
          <p:cNvPr id="13" name="Grafik 12" descr="Ein Bild, das Router enthält.&#10;&#10;Automatisch generierte Beschreibung">
            <a:extLst>
              <a:ext uri="{FF2B5EF4-FFF2-40B4-BE49-F238E27FC236}">
                <a16:creationId xmlns:a16="http://schemas.microsoft.com/office/drawing/2014/main" id="{AF14DCFD-3CF9-7099-E867-E5D03C048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64" y="1635467"/>
            <a:ext cx="2511395" cy="3012732"/>
          </a:xfrm>
          <a:prstGeom prst="rect">
            <a:avLst/>
          </a:prstGeom>
        </p:spPr>
      </p:pic>
      <p:pic>
        <p:nvPicPr>
          <p:cNvPr id="18" name="Grafik 17" descr="Ein Bild, das USB-Laufwerk, Smartphone enthält.&#10;&#10;Automatisch generierte Beschreibung">
            <a:extLst>
              <a:ext uri="{FF2B5EF4-FFF2-40B4-BE49-F238E27FC236}">
                <a16:creationId xmlns:a16="http://schemas.microsoft.com/office/drawing/2014/main" id="{2875242A-3CE3-4AC1-1C7C-5936B5C1C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04" y="1635467"/>
            <a:ext cx="2522215" cy="302665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34BD08B-5485-8239-0085-07A87F1DBCAE}"/>
              </a:ext>
            </a:extLst>
          </p:cNvPr>
          <p:cNvSpPr txBox="1"/>
          <p:nvPr/>
        </p:nvSpPr>
        <p:spPr>
          <a:xfrm>
            <a:off x="9372219" y="5105399"/>
            <a:ext cx="298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Pro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bis 99 Module</a:t>
            </a:r>
          </a:p>
        </p:txBody>
      </p:sp>
    </p:spTree>
    <p:extLst>
      <p:ext uri="{BB962C8B-B14F-4D97-AF65-F5344CB8AC3E}">
        <p14:creationId xmlns:p14="http://schemas.microsoft.com/office/powerpoint/2010/main" val="16019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</Words>
  <Application>Microsoft Office PowerPoint</Application>
  <PresentationFormat>Breitbild</PresentationFormat>
  <Paragraphs>120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Wingdings</vt:lpstr>
      <vt:lpstr>Office</vt:lpstr>
      <vt:lpstr>Hoymiles Produkt Training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Über Uns</vt:lpstr>
      <vt:lpstr>Gefahr im Internet</vt:lpstr>
      <vt:lpstr>Über Uns</vt:lpstr>
      <vt:lpstr>Über Uns</vt:lpstr>
      <vt:lpstr>B2B Shop</vt:lpstr>
      <vt:lpstr>B2B Shop</vt:lpstr>
      <vt:lpstr>PowerPoint-Präsentation</vt:lpstr>
      <vt:lpstr>PowerPoint-Präsentation</vt:lpstr>
      <vt:lpstr>PowerPoint-Präsentation</vt:lpstr>
      <vt:lpstr>PowerPoint-Präsentation</vt:lpstr>
      <vt:lpstr>B2C Shop</vt:lpstr>
      <vt:lpstr>Shinemann Produkte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Expert since 2009</dc:title>
  <dc:creator>Sheng Zhang</dc:creator>
  <cp:lastModifiedBy>Sheng Zhang</cp:lastModifiedBy>
  <cp:revision>166</cp:revision>
  <dcterms:created xsi:type="dcterms:W3CDTF">2023-06-08T18:22:55Z</dcterms:created>
  <dcterms:modified xsi:type="dcterms:W3CDTF">2023-06-28T07:31:18Z</dcterms:modified>
</cp:coreProperties>
</file>